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1"/>
  </p:sldMasterIdLst>
  <p:notesMasterIdLst>
    <p:notesMasterId r:id="rId20"/>
  </p:notesMasterIdLst>
  <p:sldIdLst>
    <p:sldId id="256" r:id="rId2"/>
    <p:sldId id="257" r:id="rId3"/>
    <p:sldId id="278" r:id="rId4"/>
    <p:sldId id="271" r:id="rId5"/>
    <p:sldId id="269" r:id="rId6"/>
    <p:sldId id="270" r:id="rId7"/>
    <p:sldId id="258" r:id="rId8"/>
    <p:sldId id="259" r:id="rId9"/>
    <p:sldId id="277" r:id="rId10"/>
    <p:sldId id="279" r:id="rId11"/>
    <p:sldId id="272" r:id="rId12"/>
    <p:sldId id="273" r:id="rId13"/>
    <p:sldId id="274" r:id="rId14"/>
    <p:sldId id="261" r:id="rId15"/>
    <p:sldId id="262" r:id="rId16"/>
    <p:sldId id="264" r:id="rId17"/>
    <p:sldId id="275" r:id="rId18"/>
    <p:sldId id="27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F882DB0-30AD-48E7-8DDA-36948AD440BE}">
          <p14:sldIdLst>
            <p14:sldId id="256"/>
            <p14:sldId id="257"/>
          </p14:sldIdLst>
        </p14:section>
        <p14:section name="Untitled Section" id="{371796AF-ED96-4ACA-AE22-E3B7CE58B19D}">
          <p14:sldIdLst>
            <p14:sldId id="278"/>
            <p14:sldId id="271"/>
            <p14:sldId id="269"/>
            <p14:sldId id="270"/>
            <p14:sldId id="258"/>
            <p14:sldId id="259"/>
          </p14:sldIdLst>
        </p14:section>
        <p14:section name="Untitled Section" id="{FFB29BFD-3649-4040-B553-BC107361E7BA}">
          <p14:sldIdLst>
            <p14:sldId id="277"/>
            <p14:sldId id="279"/>
            <p14:sldId id="272"/>
            <p14:sldId id="273"/>
            <p14:sldId id="274"/>
            <p14:sldId id="261"/>
            <p14:sldId id="262"/>
            <p14:sldId id="264"/>
          </p14:sldIdLst>
        </p14:section>
        <p14:section name="Untitled Section" id="{57875081-BB84-47C2-BAA1-E4959D5DCC46}">
          <p14:sldIdLst>
            <p14:sldId id="275"/>
            <p14:sldId id="27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en" initials="S" lastIdx="2" clrIdx="0">
    <p:extLst>
      <p:ext uri="{19B8F6BF-5375-455C-9EA6-DF929625EA0E}">
        <p15:presenceInfo xmlns:p15="http://schemas.microsoft.com/office/powerpoint/2012/main" userId="She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9" autoAdjust="0"/>
    <p:restoredTop sz="94660"/>
  </p:normalViewPr>
  <p:slideViewPr>
    <p:cSldViewPr snapToGrid="0">
      <p:cViewPr varScale="1">
        <p:scale>
          <a:sx n="85" d="100"/>
          <a:sy n="85" d="100"/>
        </p:scale>
        <p:origin x="288" y="53"/>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CA66A0-7FB3-4218-8410-F3878F5DAD96}" type="datetimeFigureOut">
              <a:rPr lang="en-GB" smtClean="0"/>
              <a:t>14/05/2015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C45A93-838C-42D3-9610-0F246D9A2449}" type="slidenum">
              <a:rPr lang="en-GB" smtClean="0"/>
              <a:t>‹#›</a:t>
            </a:fld>
            <a:endParaRPr lang="en-GB"/>
          </a:p>
        </p:txBody>
      </p:sp>
    </p:spTree>
    <p:extLst>
      <p:ext uri="{BB962C8B-B14F-4D97-AF65-F5344CB8AC3E}">
        <p14:creationId xmlns:p14="http://schemas.microsoft.com/office/powerpoint/2010/main" val="1550976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600903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264486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3320801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3" name="Rectangle 2"/>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597056544"/>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4043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202169827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158961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487728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1588135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Review</a:t>
            </a:r>
            <a:endParaRPr lang="en-US" dirty="0"/>
          </a:p>
        </p:txBody>
      </p:sp>
    </p:spTree>
    <p:extLst>
      <p:ext uri="{BB962C8B-B14F-4D97-AF65-F5344CB8AC3E}">
        <p14:creationId xmlns:p14="http://schemas.microsoft.com/office/powerpoint/2010/main" val="1857538631"/>
      </p:ext>
    </p:extLst>
  </p:cSld>
  <p:clrMapOvr>
    <a:masterClrMapping/>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solidFill>
        <a:effectLst/>
      </p:bgPr>
    </p:bg>
    <p:spTree>
      <p:nvGrpSpPr>
        <p:cNvPr id="1" name=""/>
        <p:cNvGrpSpPr/>
        <p:nvPr/>
      </p:nvGrpSpPr>
      <p:grpSpPr>
        <a:xfrm>
          <a:off x="0" y="0"/>
          <a:ext cx="0" cy="0"/>
          <a:chOff x="0" y="0"/>
          <a:chExt cx="0" cy="0"/>
        </a:xfrm>
      </p:grpSpPr>
      <p:grpSp>
        <p:nvGrpSpPr>
          <p:cNvPr id="44" name="Group 43"/>
          <p:cNvGrpSpPr/>
          <p:nvPr/>
        </p:nvGrpSpPr>
        <p:grpSpPr>
          <a:xfrm>
            <a:off x="459229" y="3141133"/>
            <a:ext cx="3338715" cy="7112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
        <p:nvSpPr>
          <p:cNvPr id="16" name="Text Box 3"/>
          <p:cNvSpPr txBox="1">
            <a:spLocks noChangeArrowheads="1"/>
          </p:cNvSpPr>
          <p:nvPr/>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373804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2524599731"/>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Tree>
    <p:extLst>
      <p:ext uri="{BB962C8B-B14F-4D97-AF65-F5344CB8AC3E}">
        <p14:creationId xmlns:p14="http://schemas.microsoft.com/office/powerpoint/2010/main" val="3355156915"/>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99343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358403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9570"/>
          <a:stretch/>
        </p:blipFill>
        <p:spPr>
          <a:xfrm>
            <a:off x="1977152" y="3813716"/>
            <a:ext cx="8237697" cy="2497874"/>
          </a:xfrm>
          <a:prstGeom prst="rect">
            <a:avLst/>
          </a:prstGeom>
        </p:spPr>
      </p:pic>
    </p:spTree>
    <p:extLst>
      <p:ext uri="{BB962C8B-B14F-4D97-AF65-F5344CB8AC3E}">
        <p14:creationId xmlns:p14="http://schemas.microsoft.com/office/powerpoint/2010/main" val="225687790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69828745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6747663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98035724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146581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http://windows.Microsoft.com</a:t>
            </a:r>
          </a:p>
        </p:txBody>
      </p:sp>
    </p:spTree>
    <p:extLst>
      <p:ext uri="{BB962C8B-B14F-4D97-AF65-F5344CB8AC3E}">
        <p14:creationId xmlns:p14="http://schemas.microsoft.com/office/powerpoint/2010/main" val="34278754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Navigation</a:t>
            </a:r>
            <a:endParaRPr lang="en-US" dirty="0"/>
          </a:p>
        </p:txBody>
      </p:sp>
      <p:sp>
        <p:nvSpPr>
          <p:cNvPr id="3" name="Subtitle 2"/>
          <p:cNvSpPr>
            <a:spLocks noGrp="1"/>
          </p:cNvSpPr>
          <p:nvPr>
            <p:ph type="subTitle" idx="1"/>
          </p:nvPr>
        </p:nvSpPr>
        <p:spPr/>
        <p:txBody>
          <a:bodyPr/>
          <a:lstStyle/>
          <a:p>
            <a:r>
              <a:rPr lang="en-US" dirty="0" smtClean="0"/>
              <a:t>Developer's guide to </a:t>
            </a:r>
          </a:p>
          <a:p>
            <a:r>
              <a:rPr lang="en-US" dirty="0" smtClean="0"/>
              <a:t>Windows 10 Insider Preview</a:t>
            </a:r>
          </a:p>
          <a:p>
            <a:r>
              <a:rPr lang="en-US" dirty="0" smtClean="0">
                <a:solidFill>
                  <a:schemeClr val="bg2"/>
                </a:solidFill>
              </a:rPr>
              <a:t>Andy &amp; Jerry</a:t>
            </a:r>
            <a:endParaRPr lang="en-US" dirty="0">
              <a:solidFill>
                <a:schemeClr val="bg2"/>
              </a:solidFill>
            </a:endParaRPr>
          </a:p>
        </p:txBody>
      </p:sp>
    </p:spTree>
    <p:extLst>
      <p:ext uri="{BB962C8B-B14F-4D97-AF65-F5344CB8AC3E}">
        <p14:creationId xmlns:p14="http://schemas.microsoft.com/office/powerpoint/2010/main" val="3973408139"/>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Frame.Navigate</a:t>
            </a:r>
            <a:endParaRPr lang="en-US" dirty="0"/>
          </a:p>
        </p:txBody>
      </p:sp>
      <p:sp>
        <p:nvSpPr>
          <p:cNvPr id="4" name="Text Placeholder 3"/>
          <p:cNvSpPr>
            <a:spLocks noGrp="1"/>
          </p:cNvSpPr>
          <p:nvPr>
            <p:ph type="body" sz="quarter" idx="10"/>
          </p:nvPr>
        </p:nvSpPr>
        <p:spPr/>
        <p:txBody>
          <a:bodyPr/>
          <a:lstStyle/>
          <a:p>
            <a:r>
              <a:rPr lang="en-US" dirty="0" smtClean="0"/>
              <a:t>Send to a type</a:t>
            </a:r>
          </a:p>
          <a:p>
            <a:r>
              <a:rPr lang="en-US" dirty="0" smtClean="0"/>
              <a:t>Pass a string</a:t>
            </a:r>
          </a:p>
          <a:p>
            <a:r>
              <a:rPr lang="en-US" dirty="0" smtClean="0"/>
              <a:t>Navigation service</a:t>
            </a:r>
          </a:p>
          <a:p>
            <a:pPr lvl="1"/>
            <a:r>
              <a:rPr lang="en-US" dirty="0" smtClean="0"/>
              <a:t>Part of Template 10 project template</a:t>
            </a:r>
            <a:endParaRPr lang="en-US" dirty="0"/>
          </a:p>
        </p:txBody>
      </p:sp>
      <p:sp>
        <p:nvSpPr>
          <p:cNvPr id="5" name="Rectangle 4"/>
          <p:cNvSpPr/>
          <p:nvPr/>
        </p:nvSpPr>
        <p:spPr>
          <a:xfrm>
            <a:off x="269238" y="4412399"/>
            <a:ext cx="11653523" cy="1754326"/>
          </a:xfrm>
          <a:prstGeom prst="rect">
            <a:avLst/>
          </a:prstGeom>
        </p:spPr>
        <p:txBody>
          <a:bodyPr wrap="square">
            <a:spAutoFit/>
          </a:bodyPr>
          <a:lstStyle/>
          <a:p>
            <a:r>
              <a:rPr lang="en-US" dirty="0">
                <a:solidFill>
                  <a:srgbClr val="0000FF"/>
                </a:solidFill>
                <a:highlight>
                  <a:srgbClr val="FFFFFF"/>
                </a:highlight>
                <a:latin typeface="Consolas" panose="020B0609020204030204" pitchFamily="49" charset="0"/>
              </a:rPr>
              <a:t>private</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Goto2(</a:t>
            </a:r>
            <a:r>
              <a:rPr lang="en-US" dirty="0">
                <a:solidFill>
                  <a:srgbClr val="0000FF"/>
                </a:solidFill>
                <a:highlight>
                  <a:srgbClr val="FFFFFF"/>
                </a:highlight>
                <a:latin typeface="Consolas" panose="020B0609020204030204" pitchFamily="49" charset="0"/>
              </a:rPr>
              <a:t>object</a:t>
            </a:r>
            <a:r>
              <a:rPr lang="en-US" dirty="0">
                <a:solidFill>
                  <a:srgbClr val="000000"/>
                </a:solidFill>
                <a:highlight>
                  <a:srgbClr val="FFFFFF"/>
                </a:highlight>
                <a:latin typeface="Consolas" panose="020B0609020204030204" pitchFamily="49" charset="0"/>
              </a:rPr>
              <a:t> sender, </a:t>
            </a:r>
            <a:r>
              <a:rPr lang="en-US" dirty="0" err="1">
                <a:solidFill>
                  <a:srgbClr val="000000"/>
                </a:solidFill>
                <a:highlight>
                  <a:srgbClr val="FFFFFF"/>
                </a:highlight>
                <a:latin typeface="Consolas" panose="020B0609020204030204" pitchFamily="49" charset="0"/>
              </a:rPr>
              <a:t>Windows.UI.Xaml.</a:t>
            </a:r>
            <a:r>
              <a:rPr lang="en-US" dirty="0" err="1">
                <a:solidFill>
                  <a:srgbClr val="2B91AF"/>
                </a:solidFill>
                <a:highlight>
                  <a:srgbClr val="FFFFFF"/>
                </a:highlight>
                <a:latin typeface="Consolas" panose="020B0609020204030204" pitchFamily="49" charset="0"/>
              </a:rPr>
              <a:t>RoutedEventArgs</a:t>
            </a:r>
            <a:r>
              <a:rPr lang="en-US" dirty="0">
                <a:solidFill>
                  <a:srgbClr val="000000"/>
                </a:solidFill>
                <a:highlight>
                  <a:srgbClr val="FFFFFF"/>
                </a:highlight>
                <a:latin typeface="Consolas" panose="020B0609020204030204" pitchFamily="49" charset="0"/>
              </a:rPr>
              <a:t> e)</a:t>
            </a:r>
          </a:p>
          <a:p>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app = </a:t>
            </a:r>
            <a:r>
              <a:rPr lang="en-US" dirty="0" err="1">
                <a:solidFill>
                  <a:srgbClr val="2B91AF"/>
                </a:solidFill>
                <a:highlight>
                  <a:srgbClr val="FFFFFF"/>
                </a:highlight>
                <a:latin typeface="Consolas" panose="020B0609020204030204" pitchFamily="49" charset="0"/>
              </a:rPr>
              <a:t>App</a:t>
            </a:r>
            <a:r>
              <a:rPr lang="en-US" dirty="0" err="1">
                <a:solidFill>
                  <a:srgbClr val="000000"/>
                </a:solidFill>
                <a:highlight>
                  <a:srgbClr val="FFFFFF"/>
                </a:highlight>
                <a:latin typeface="Consolas" panose="020B0609020204030204" pitchFamily="49" charset="0"/>
              </a:rPr>
              <a:t>.Current</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as</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Common.</a:t>
            </a:r>
            <a:r>
              <a:rPr lang="en-US" dirty="0" err="1">
                <a:solidFill>
                  <a:srgbClr val="2B91AF"/>
                </a:solidFill>
                <a:highlight>
                  <a:srgbClr val="FFFFFF"/>
                </a:highlight>
                <a:latin typeface="Consolas" panose="020B0609020204030204" pitchFamily="49" charset="0"/>
              </a:rPr>
              <a:t>BootStrapper</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nav</a:t>
            </a:r>
            <a:r>
              <a:rPr lang="en-US" dirty="0">
                <a:solidFill>
                  <a:srgbClr val="000000"/>
                </a:solidFill>
                <a:highlight>
                  <a:srgbClr val="FFFFFF"/>
                </a:highlight>
                <a:latin typeface="Consolas" panose="020B0609020204030204" pitchFamily="49" charset="0"/>
              </a:rPr>
              <a:t> = </a:t>
            </a:r>
            <a:r>
              <a:rPr lang="en-US" dirty="0" err="1">
                <a:solidFill>
                  <a:srgbClr val="000000"/>
                </a:solidFill>
                <a:highlight>
                  <a:srgbClr val="FFFFFF"/>
                </a:highlight>
                <a:latin typeface="Consolas" panose="020B0609020204030204" pitchFamily="49" charset="0"/>
              </a:rPr>
              <a:t>app.NavigationService</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nav.Navigate</a:t>
            </a:r>
            <a:r>
              <a:rPr lang="en-US" dirty="0">
                <a:solidFill>
                  <a:srgbClr val="000000"/>
                </a:solidFill>
                <a:highlight>
                  <a:srgbClr val="FFFFFF"/>
                </a:highlight>
                <a:latin typeface="Consolas" panose="020B0609020204030204" pitchFamily="49" charset="0"/>
              </a:rPr>
              <a:t>(</a:t>
            </a:r>
            <a:r>
              <a:rPr lang="en-US" dirty="0" err="1">
                <a:solidFill>
                  <a:srgbClr val="0000FF"/>
                </a:solidFill>
                <a:highlight>
                  <a:srgbClr val="FFFFFF"/>
                </a:highlight>
                <a:latin typeface="Consolas" panose="020B0609020204030204" pitchFamily="49" charset="0"/>
              </a:rPr>
              <a:t>typeof</a:t>
            </a:r>
            <a:r>
              <a:rPr lang="en-US" dirty="0">
                <a:solidFill>
                  <a:srgbClr val="000000"/>
                </a:solidFill>
                <a:highlight>
                  <a:srgbClr val="FFFFFF"/>
                </a:highlight>
                <a:latin typeface="Consolas" panose="020B0609020204030204" pitchFamily="49" charset="0"/>
              </a:rPr>
              <a:t>(Views.</a:t>
            </a:r>
            <a:r>
              <a:rPr lang="en-US" dirty="0">
                <a:solidFill>
                  <a:srgbClr val="2B91AF"/>
                </a:solidFill>
                <a:highlight>
                  <a:srgbClr val="FFFFFF"/>
                </a:highlight>
                <a:latin typeface="Consolas" panose="020B0609020204030204" pitchFamily="49" charset="0"/>
              </a:rPr>
              <a:t>Page2</a:t>
            </a:r>
            <a:r>
              <a:rPr lang="en-US" dirty="0">
                <a:solidFill>
                  <a:srgbClr val="000000"/>
                </a:solidFill>
                <a:highlight>
                  <a:srgbClr val="FFFFFF"/>
                </a:highlight>
                <a:latin typeface="Consolas" panose="020B0609020204030204" pitchFamily="49" charset="0"/>
              </a:rPr>
              <a:t>), </a:t>
            </a:r>
            <a:r>
              <a:rPr lang="en-US" dirty="0" smtClean="0">
                <a:solidFill>
                  <a:schemeClr val="accent6"/>
                </a:solidFill>
                <a:highlight>
                  <a:srgbClr val="FFFFFF"/>
                </a:highlight>
                <a:latin typeface="Consolas" panose="020B0609020204030204" pitchFamily="49" charset="0"/>
              </a:rPr>
              <a:t>"My </a:t>
            </a:r>
            <a:r>
              <a:rPr lang="en-US" dirty="0" err="1" smtClean="0">
                <a:solidFill>
                  <a:schemeClr val="accent6"/>
                </a:solidFill>
                <a:highlight>
                  <a:srgbClr val="FFFFFF"/>
                </a:highlight>
                <a:latin typeface="Consolas" panose="020B0609020204030204" pitchFamily="49" charset="0"/>
              </a:rPr>
              <a:t>marameter</a:t>
            </a:r>
            <a:r>
              <a:rPr lang="en-US" dirty="0" smtClean="0">
                <a:solidFill>
                  <a:schemeClr val="accent6"/>
                </a:solidFill>
                <a:highlight>
                  <a:srgbClr val="FFFFFF"/>
                </a:highlight>
                <a:latin typeface="Consolas" panose="020B0609020204030204" pitchFamily="49" charset="0"/>
              </a:rPr>
              <a:t> value"</a:t>
            </a:r>
            <a:r>
              <a:rPr lang="en-US" dirty="0" smtClean="0">
                <a:solidFill>
                  <a:srgbClr val="000000"/>
                </a:solidFill>
                <a:highlight>
                  <a:srgbClr val="FFFFFF"/>
                </a:highlight>
                <a:latin typeface="Consolas" panose="020B0609020204030204" pitchFamily="49" charset="0"/>
              </a:rPr>
              <a:t>);</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a:t>
            </a:r>
          </a:p>
        </p:txBody>
      </p:sp>
      <p:sp>
        <p:nvSpPr>
          <p:cNvPr id="6" name="Rectangle 5"/>
          <p:cNvSpPr/>
          <p:nvPr/>
        </p:nvSpPr>
        <p:spPr>
          <a:xfrm>
            <a:off x="670890" y="5426765"/>
            <a:ext cx="7419561" cy="566530"/>
          </a:xfrm>
          <a:prstGeom prst="rect">
            <a:avLst/>
          </a:prstGeom>
          <a:no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Tree>
    <p:extLst>
      <p:ext uri="{BB962C8B-B14F-4D97-AF65-F5344CB8AC3E}">
        <p14:creationId xmlns:p14="http://schemas.microsoft.com/office/powerpoint/2010/main" val="18621953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Navigation parameters</a:t>
            </a:r>
            <a:endParaRPr lang="en-US" dirty="0"/>
          </a:p>
        </p:txBody>
      </p:sp>
      <p:sp>
        <p:nvSpPr>
          <p:cNvPr id="3" name="Text Placeholder 2"/>
          <p:cNvSpPr>
            <a:spLocks noGrp="1"/>
          </p:cNvSpPr>
          <p:nvPr>
            <p:ph type="body" sz="quarter" idx="10"/>
          </p:nvPr>
        </p:nvSpPr>
        <p:spPr/>
        <p:txBody>
          <a:bodyPr/>
          <a:lstStyle/>
          <a:p>
            <a:r>
              <a:rPr lang="en-US" dirty="0" err="1" smtClean="0"/>
              <a:t>Page.OnNavigatedTo</a:t>
            </a:r>
            <a:r>
              <a:rPr lang="en-US" dirty="0" smtClean="0"/>
              <a:t>()</a:t>
            </a:r>
          </a:p>
          <a:p>
            <a:pPr lvl="1"/>
            <a:r>
              <a:rPr lang="en-US" dirty="0" smtClean="0"/>
              <a:t>Standard in Windows</a:t>
            </a:r>
          </a:p>
          <a:p>
            <a:r>
              <a:rPr lang="en-US" dirty="0" err="1" smtClean="0"/>
              <a:t>ViewModel.OnNavigatedTo</a:t>
            </a:r>
            <a:endParaRPr lang="en-US" dirty="0" smtClean="0"/>
          </a:p>
          <a:p>
            <a:pPr lvl="1"/>
            <a:r>
              <a:rPr lang="en-US" dirty="0" smtClean="0"/>
              <a:t>With Template 10 project template</a:t>
            </a:r>
            <a:endParaRPr lang="en-US" dirty="0"/>
          </a:p>
        </p:txBody>
      </p:sp>
      <p:sp>
        <p:nvSpPr>
          <p:cNvPr id="4" name="Rectangle 3"/>
          <p:cNvSpPr/>
          <p:nvPr/>
        </p:nvSpPr>
        <p:spPr>
          <a:xfrm>
            <a:off x="257173" y="3755120"/>
            <a:ext cx="11182765" cy="1938992"/>
          </a:xfrm>
          <a:prstGeom prst="rect">
            <a:avLst/>
          </a:prstGeom>
        </p:spPr>
        <p:txBody>
          <a:bodyPr wrap="square">
            <a:spAutoFit/>
          </a:bodyPr>
          <a:lstStyle/>
          <a:p>
            <a:r>
              <a:rPr lang="en-US" sz="2400" dirty="0">
                <a:solidFill>
                  <a:srgbClr val="0000FF"/>
                </a:solidFill>
                <a:highlight>
                  <a:srgbClr val="FFFFFF"/>
                </a:highlight>
                <a:latin typeface="Consolas" panose="020B0609020204030204" pitchFamily="49" charset="0"/>
              </a:rPr>
              <a:t>public</a:t>
            </a:r>
            <a:r>
              <a:rPr lang="en-US" sz="2400" dirty="0">
                <a:solidFill>
                  <a:srgbClr val="000000"/>
                </a:solidFill>
                <a:highlight>
                  <a:srgbClr val="FFFFFF"/>
                </a:highlight>
                <a:latin typeface="Consolas" panose="020B0609020204030204" pitchFamily="49" charset="0"/>
              </a:rPr>
              <a:t> </a:t>
            </a:r>
            <a:r>
              <a:rPr lang="en-US" sz="2400" dirty="0">
                <a:solidFill>
                  <a:srgbClr val="0000FF"/>
                </a:solidFill>
                <a:highlight>
                  <a:srgbClr val="FFFFFF"/>
                </a:highlight>
                <a:latin typeface="Consolas" panose="020B0609020204030204" pitchFamily="49" charset="0"/>
              </a:rPr>
              <a:t>override</a:t>
            </a:r>
            <a:r>
              <a:rPr lang="en-US" sz="2400" dirty="0">
                <a:solidFill>
                  <a:srgbClr val="000000"/>
                </a:solidFill>
                <a:highlight>
                  <a:srgbClr val="FFFFFF"/>
                </a:highlight>
                <a:latin typeface="Consolas" panose="020B0609020204030204" pitchFamily="49" charset="0"/>
              </a:rPr>
              <a:t> </a:t>
            </a:r>
            <a:r>
              <a:rPr lang="en-US" sz="2400" dirty="0">
                <a:solidFill>
                  <a:srgbClr val="0000FF"/>
                </a:solidFill>
                <a:highlight>
                  <a:srgbClr val="FFFFFF"/>
                </a:highlight>
                <a:latin typeface="Consolas" panose="020B0609020204030204" pitchFamily="49" charset="0"/>
              </a:rPr>
              <a:t>void</a:t>
            </a:r>
            <a:r>
              <a:rPr lang="en-US" sz="2400" dirty="0">
                <a:solidFill>
                  <a:srgbClr val="000000"/>
                </a:solidFill>
                <a:highlight>
                  <a:srgbClr val="FFFFFF"/>
                </a:highlight>
                <a:latin typeface="Consolas" panose="020B0609020204030204" pitchFamily="49" charset="0"/>
              </a:rPr>
              <a:t> </a:t>
            </a:r>
            <a:r>
              <a:rPr lang="en-US" sz="2400" dirty="0" err="1">
                <a:solidFill>
                  <a:srgbClr val="000000"/>
                </a:solidFill>
                <a:highlight>
                  <a:srgbClr val="FFFFFF"/>
                </a:highlight>
                <a:latin typeface="Consolas" panose="020B0609020204030204" pitchFamily="49" charset="0"/>
              </a:rPr>
              <a:t>OnNavigatedTo</a:t>
            </a:r>
            <a:r>
              <a:rPr lang="en-US" sz="2400" dirty="0">
                <a:solidFill>
                  <a:srgbClr val="000000"/>
                </a:solidFill>
                <a:highlight>
                  <a:srgbClr val="FFFFFF"/>
                </a:highlight>
                <a:latin typeface="Consolas" panose="020B0609020204030204" pitchFamily="49" charset="0"/>
              </a:rPr>
              <a:t>(</a:t>
            </a:r>
            <a:r>
              <a:rPr lang="en-US" sz="2400" dirty="0">
                <a:solidFill>
                  <a:srgbClr val="0000FF"/>
                </a:solidFill>
                <a:highlight>
                  <a:srgbClr val="FFFFFF"/>
                </a:highlight>
                <a:latin typeface="Consolas" panose="020B0609020204030204" pitchFamily="49" charset="0"/>
              </a:rPr>
              <a:t>string</a:t>
            </a:r>
            <a:r>
              <a:rPr lang="en-US" sz="2400" dirty="0">
                <a:solidFill>
                  <a:srgbClr val="000000"/>
                </a:solidFill>
                <a:highlight>
                  <a:srgbClr val="FFFFFF"/>
                </a:highlight>
                <a:latin typeface="Consolas" panose="020B0609020204030204" pitchFamily="49" charset="0"/>
              </a:rPr>
              <a:t> parameter, </a:t>
            </a:r>
            <a:endParaRPr lang="en-US" sz="2400" dirty="0" smtClean="0">
              <a:solidFill>
                <a:srgbClr val="000000"/>
              </a:solidFill>
              <a:highlight>
                <a:srgbClr val="FFFFFF"/>
              </a:highlight>
              <a:latin typeface="Consolas" panose="020B0609020204030204" pitchFamily="49" charset="0"/>
            </a:endParaRPr>
          </a:p>
          <a:p>
            <a:r>
              <a:rPr lang="en-US" sz="2400" dirty="0">
                <a:solidFill>
                  <a:srgbClr val="000000"/>
                </a:solidFill>
                <a:highlight>
                  <a:srgbClr val="FFFFFF"/>
                </a:highlight>
                <a:latin typeface="Consolas" panose="020B0609020204030204" pitchFamily="49" charset="0"/>
              </a:rPr>
              <a:t> </a:t>
            </a:r>
            <a:r>
              <a:rPr lang="en-US" sz="2400" dirty="0" smtClean="0">
                <a:solidFill>
                  <a:srgbClr val="000000"/>
                </a:solidFill>
                <a:highlight>
                  <a:srgbClr val="FFFFFF"/>
                </a:highlight>
                <a:latin typeface="Consolas" panose="020B0609020204030204" pitchFamily="49" charset="0"/>
              </a:rPr>
              <a:t>   </a:t>
            </a:r>
            <a:r>
              <a:rPr lang="en-US" sz="2400" dirty="0" err="1" smtClean="0">
                <a:solidFill>
                  <a:srgbClr val="2B91AF"/>
                </a:solidFill>
                <a:highlight>
                  <a:srgbClr val="FFFFFF"/>
                </a:highlight>
                <a:latin typeface="Consolas" panose="020B0609020204030204" pitchFamily="49" charset="0"/>
              </a:rPr>
              <a:t>NavigationMode</a:t>
            </a:r>
            <a:r>
              <a:rPr lang="en-US" sz="2400" dirty="0" smtClean="0">
                <a:solidFill>
                  <a:srgbClr val="000000"/>
                </a:solidFill>
                <a:highlight>
                  <a:srgbClr val="FFFFFF"/>
                </a:highlight>
                <a:latin typeface="Consolas" panose="020B0609020204030204" pitchFamily="49" charset="0"/>
              </a:rPr>
              <a:t> </a:t>
            </a:r>
            <a:r>
              <a:rPr lang="en-US" sz="2400" dirty="0">
                <a:solidFill>
                  <a:srgbClr val="000000"/>
                </a:solidFill>
                <a:highlight>
                  <a:srgbClr val="FFFFFF"/>
                </a:highlight>
                <a:latin typeface="Consolas" panose="020B0609020204030204" pitchFamily="49" charset="0"/>
              </a:rPr>
              <a:t>mode, </a:t>
            </a:r>
            <a:r>
              <a:rPr lang="en-US" sz="2400" dirty="0" err="1">
                <a:solidFill>
                  <a:srgbClr val="2B91AF"/>
                </a:solidFill>
                <a:highlight>
                  <a:srgbClr val="FFFFFF"/>
                </a:highlight>
                <a:latin typeface="Consolas" panose="020B0609020204030204" pitchFamily="49" charset="0"/>
              </a:rPr>
              <a:t>IDictionary</a:t>
            </a:r>
            <a:r>
              <a:rPr lang="en-US" sz="2400" dirty="0">
                <a:solidFill>
                  <a:srgbClr val="000000"/>
                </a:solidFill>
                <a:highlight>
                  <a:srgbClr val="FFFFFF"/>
                </a:highlight>
                <a:latin typeface="Consolas" panose="020B0609020204030204" pitchFamily="49" charset="0"/>
              </a:rPr>
              <a:t>&lt;</a:t>
            </a:r>
            <a:r>
              <a:rPr lang="en-US" sz="2400" dirty="0">
                <a:solidFill>
                  <a:srgbClr val="0000FF"/>
                </a:solidFill>
                <a:highlight>
                  <a:srgbClr val="FFFFFF"/>
                </a:highlight>
                <a:latin typeface="Consolas" panose="020B0609020204030204" pitchFamily="49" charset="0"/>
              </a:rPr>
              <a:t>string</a:t>
            </a:r>
            <a:r>
              <a:rPr lang="en-US" sz="2400" dirty="0">
                <a:solidFill>
                  <a:srgbClr val="000000"/>
                </a:solidFill>
                <a:highlight>
                  <a:srgbClr val="FFFFFF"/>
                </a:highlight>
                <a:latin typeface="Consolas" panose="020B0609020204030204" pitchFamily="49" charset="0"/>
              </a:rPr>
              <a:t>, </a:t>
            </a:r>
            <a:r>
              <a:rPr lang="en-US" sz="2400" dirty="0">
                <a:solidFill>
                  <a:srgbClr val="0000FF"/>
                </a:solidFill>
                <a:highlight>
                  <a:srgbClr val="FFFFFF"/>
                </a:highlight>
                <a:latin typeface="Consolas" panose="020B0609020204030204" pitchFamily="49" charset="0"/>
              </a:rPr>
              <a:t>object</a:t>
            </a:r>
            <a:r>
              <a:rPr lang="en-US" sz="2400" dirty="0">
                <a:solidFill>
                  <a:srgbClr val="000000"/>
                </a:solidFill>
                <a:highlight>
                  <a:srgbClr val="FFFFFF"/>
                </a:highlight>
                <a:latin typeface="Consolas" panose="020B0609020204030204" pitchFamily="49" charset="0"/>
              </a:rPr>
              <a:t>&gt; state)</a:t>
            </a:r>
          </a:p>
          <a:p>
            <a:r>
              <a:rPr lang="en-US" sz="2400" dirty="0">
                <a:solidFill>
                  <a:srgbClr val="000000"/>
                </a:solidFill>
                <a:highlight>
                  <a:srgbClr val="FFFFFF"/>
                </a:highlight>
                <a:latin typeface="Consolas" panose="020B0609020204030204" pitchFamily="49" charset="0"/>
              </a:rPr>
              <a:t>{</a:t>
            </a:r>
          </a:p>
          <a:p>
            <a:r>
              <a:rPr lang="en-US" sz="2400" dirty="0">
                <a:solidFill>
                  <a:srgbClr val="000000"/>
                </a:solidFill>
                <a:highlight>
                  <a:srgbClr val="FFFFFF"/>
                </a:highlight>
                <a:latin typeface="Consolas" panose="020B0609020204030204" pitchFamily="49" charset="0"/>
              </a:rPr>
              <a:t>    </a:t>
            </a:r>
            <a:r>
              <a:rPr lang="en-US" sz="2400" dirty="0" err="1">
                <a:solidFill>
                  <a:srgbClr val="0000FF"/>
                </a:solidFill>
                <a:highlight>
                  <a:srgbClr val="FFFFFF"/>
                </a:highlight>
                <a:latin typeface="Consolas" panose="020B0609020204030204" pitchFamily="49" charset="0"/>
              </a:rPr>
              <a:t>this</a:t>
            </a:r>
            <a:r>
              <a:rPr lang="en-US" sz="2400" dirty="0" err="1">
                <a:solidFill>
                  <a:srgbClr val="000000"/>
                </a:solidFill>
                <a:highlight>
                  <a:srgbClr val="FFFFFF"/>
                </a:highlight>
                <a:latin typeface="Consolas" panose="020B0609020204030204" pitchFamily="49" charset="0"/>
              </a:rPr>
              <a:t>.Parameter</a:t>
            </a:r>
            <a:r>
              <a:rPr lang="en-US" sz="2400" dirty="0">
                <a:solidFill>
                  <a:srgbClr val="000000"/>
                </a:solidFill>
                <a:highlight>
                  <a:srgbClr val="FFFFFF"/>
                </a:highlight>
                <a:latin typeface="Consolas" panose="020B0609020204030204" pitchFamily="49" charset="0"/>
              </a:rPr>
              <a:t> = parameter?.</a:t>
            </a:r>
            <a:r>
              <a:rPr lang="en-US" sz="2400" dirty="0" err="1">
                <a:solidFill>
                  <a:srgbClr val="000000"/>
                </a:solidFill>
                <a:highlight>
                  <a:srgbClr val="FFFFFF"/>
                </a:highlight>
                <a:latin typeface="Consolas" panose="020B0609020204030204" pitchFamily="49" charset="0"/>
              </a:rPr>
              <a:t>ToString</a:t>
            </a:r>
            <a:r>
              <a:rPr lang="en-US" sz="2400" dirty="0">
                <a:solidFill>
                  <a:srgbClr val="000000"/>
                </a:solidFill>
                <a:highlight>
                  <a:srgbClr val="FFFFFF"/>
                </a:highlight>
                <a:latin typeface="Consolas" panose="020B0609020204030204" pitchFamily="49" charset="0"/>
              </a:rPr>
              <a:t>() ?? </a:t>
            </a:r>
            <a:r>
              <a:rPr lang="en-US" sz="2400" dirty="0">
                <a:solidFill>
                  <a:srgbClr val="A31515"/>
                </a:solidFill>
                <a:highlight>
                  <a:srgbClr val="FFFFFF"/>
                </a:highlight>
                <a:latin typeface="Consolas" panose="020B0609020204030204" pitchFamily="49" charset="0"/>
              </a:rPr>
              <a:t>"Empty"</a:t>
            </a:r>
            <a:r>
              <a:rPr lang="en-US" sz="2400" dirty="0">
                <a:solidFill>
                  <a:srgbClr val="000000"/>
                </a:solidFill>
                <a:highlight>
                  <a:srgbClr val="FFFFFF"/>
                </a:highlight>
                <a:latin typeface="Consolas" panose="020B0609020204030204" pitchFamily="49" charset="0"/>
              </a:rPr>
              <a:t>;</a:t>
            </a:r>
          </a:p>
          <a:p>
            <a:r>
              <a:rPr lang="en-US" sz="2400" dirty="0">
                <a:solidFill>
                  <a:srgbClr val="000000"/>
                </a:solidFill>
                <a:highlight>
                  <a:srgbClr val="FFFFFF"/>
                </a:highlight>
                <a:latin typeface="Consolas" panose="020B0609020204030204" pitchFamily="49" charset="0"/>
              </a:rPr>
              <a:t>}</a:t>
            </a:r>
          </a:p>
        </p:txBody>
      </p:sp>
      <p:sp>
        <p:nvSpPr>
          <p:cNvPr id="5" name="Rectangle 4"/>
          <p:cNvSpPr/>
          <p:nvPr/>
        </p:nvSpPr>
        <p:spPr>
          <a:xfrm>
            <a:off x="3707296" y="3737827"/>
            <a:ext cx="5555972" cy="566530"/>
          </a:xfrm>
          <a:prstGeom prst="rect">
            <a:avLst/>
          </a:prstGeom>
          <a:no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Tree>
    <p:extLst>
      <p:ext uri="{BB962C8B-B14F-4D97-AF65-F5344CB8AC3E}">
        <p14:creationId xmlns:p14="http://schemas.microsoft.com/office/powerpoint/2010/main" val="1510758629"/>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endParaRPr lang="en-US"/>
          </a:p>
        </p:txBody>
      </p:sp>
      <p:sp>
        <p:nvSpPr>
          <p:cNvPr id="4" name="Title 3"/>
          <p:cNvSpPr>
            <a:spLocks noGrp="1"/>
          </p:cNvSpPr>
          <p:nvPr>
            <p:ph type="ctrTitle"/>
          </p:nvPr>
        </p:nvSpPr>
        <p:spPr/>
        <p:txBody>
          <a:bodyPr/>
          <a:lstStyle/>
          <a:p>
            <a:r>
              <a:rPr lang="en-US" dirty="0" smtClean="0"/>
              <a:t>Navigation parameters</a:t>
            </a:r>
            <a:endParaRPr lang="en-US" dirty="0"/>
          </a:p>
        </p:txBody>
      </p:sp>
    </p:spTree>
    <p:extLst>
      <p:ext uri="{BB962C8B-B14F-4D97-AF65-F5344CB8AC3E}">
        <p14:creationId xmlns:p14="http://schemas.microsoft.com/office/powerpoint/2010/main" val="1023531574"/>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NAV">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8467060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01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Opt-in, shell-drawn back button</a:t>
            </a:r>
            <a:endParaRPr lang="en-US" dirty="0"/>
          </a:p>
        </p:txBody>
      </p:sp>
      <p:pic>
        <p:nvPicPr>
          <p:cNvPr id="6" name="Picture 5"/>
          <p:cNvPicPr/>
          <p:nvPr/>
        </p:nvPicPr>
        <p:blipFill rotWithShape="1">
          <a:blip r:embed="rId2" cstate="print">
            <a:extLst>
              <a:ext uri="{28A0092B-C50C-407E-A947-70E740481C1C}">
                <a14:useLocalDpi xmlns:a14="http://schemas.microsoft.com/office/drawing/2010/main" val="0"/>
              </a:ext>
            </a:extLst>
          </a:blip>
          <a:srcRect r="43607"/>
          <a:stretch/>
        </p:blipFill>
        <p:spPr bwMode="auto">
          <a:xfrm>
            <a:off x="6831982" y="1058832"/>
            <a:ext cx="5356302" cy="5341968"/>
          </a:xfrm>
          <a:prstGeom prst="rect">
            <a:avLst/>
          </a:prstGeom>
          <a:noFill/>
        </p:spPr>
      </p:pic>
      <p:pic>
        <p:nvPicPr>
          <p:cNvPr id="5" name="Picture 4"/>
          <p:cNvPicPr/>
          <p:nvPr/>
        </p:nvPicPr>
        <p:blipFill rotWithShape="1">
          <a:blip r:embed="rId3" cstate="print">
            <a:extLst>
              <a:ext uri="{28A0092B-C50C-407E-A947-70E740481C1C}">
                <a14:useLocalDpi xmlns:a14="http://schemas.microsoft.com/office/drawing/2010/main" val="0"/>
              </a:ext>
            </a:extLst>
          </a:blip>
          <a:srcRect l="12802" t="3344" r="12989" b="18703"/>
          <a:stretch/>
        </p:blipFill>
        <p:spPr bwMode="auto">
          <a:xfrm>
            <a:off x="379141" y="1215483"/>
            <a:ext cx="7058722" cy="4170556"/>
          </a:xfrm>
          <a:prstGeom prst="rect">
            <a:avLst/>
          </a:prstGeom>
          <a:ln>
            <a:noFill/>
          </a:ln>
          <a:extLst>
            <a:ext uri="{53640926-AAD7-44D8-BBD7-CCE9431645EC}">
              <a14:shadowObscured xmlns:a14="http://schemas.microsoft.com/office/drawing/2010/main"/>
            </a:ext>
          </a:extLst>
        </p:spPr>
      </p:pic>
      <p:sp>
        <p:nvSpPr>
          <p:cNvPr id="7" name="Oval 6"/>
          <p:cNvSpPr/>
          <p:nvPr/>
        </p:nvSpPr>
        <p:spPr>
          <a:xfrm>
            <a:off x="269239" y="4348976"/>
            <a:ext cx="1338146" cy="1338146"/>
          </a:xfrm>
          <a:prstGeom prst="ellipse">
            <a:avLst/>
          </a:prstGeom>
          <a:noFill/>
          <a:ln w="76200">
            <a:solidFill>
              <a:srgbClr val="FFC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
        <p:nvSpPr>
          <p:cNvPr id="8" name="Oval 7"/>
          <p:cNvSpPr/>
          <p:nvPr/>
        </p:nvSpPr>
        <p:spPr>
          <a:xfrm>
            <a:off x="8264664" y="1137426"/>
            <a:ext cx="1338146" cy="1338146"/>
          </a:xfrm>
          <a:prstGeom prst="ellipse">
            <a:avLst/>
          </a:prstGeom>
          <a:noFill/>
          <a:ln w="76200">
            <a:solidFill>
              <a:srgbClr val="FFC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Tree>
    <p:extLst>
      <p:ext uri="{BB962C8B-B14F-4D97-AF65-F5344CB8AC3E}">
        <p14:creationId xmlns:p14="http://schemas.microsoft.com/office/powerpoint/2010/main" val="2384087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par>
                          <p:cTn id="8" fill="hold">
                            <p:stCondLst>
                              <p:cond delay="2000"/>
                            </p:stCondLst>
                            <p:childTnLst>
                              <p:par>
                                <p:cTn id="9" presetID="21" presetClass="entr" presetSubtype="1"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heel(1)">
                                      <p:cBhvr>
                                        <p:cTn id="11"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Back button</a:t>
            </a:r>
            <a:endParaRPr lang="en-US" dirty="0"/>
          </a:p>
        </p:txBody>
      </p:sp>
      <p:sp>
        <p:nvSpPr>
          <p:cNvPr id="3" name="Content Placeholder 2"/>
          <p:cNvSpPr>
            <a:spLocks noGrp="1"/>
          </p:cNvSpPr>
          <p:nvPr>
            <p:ph type="body" sz="quarter" idx="10"/>
          </p:nvPr>
        </p:nvSpPr>
        <p:spPr/>
        <p:txBody>
          <a:bodyPr/>
          <a:lstStyle/>
          <a:p>
            <a:r>
              <a:rPr lang="en-US" dirty="0" smtClean="0"/>
              <a:t>Essentially same as Phone 8.1</a:t>
            </a:r>
          </a:p>
          <a:p>
            <a:pPr lvl="1"/>
            <a:r>
              <a:rPr lang="en-US" dirty="0" smtClean="0"/>
              <a:t>Back navigates back within app, then to previous app</a:t>
            </a:r>
          </a:p>
          <a:p>
            <a:pPr lvl="1"/>
            <a:r>
              <a:rPr lang="en-US" dirty="0" smtClean="0"/>
              <a:t>UAP apps request the optional, shell-drawn back button</a:t>
            </a:r>
          </a:p>
          <a:p>
            <a:r>
              <a:rPr lang="en-US" dirty="0" smtClean="0"/>
              <a:t>With one improvement</a:t>
            </a:r>
          </a:p>
          <a:p>
            <a:pPr lvl="1"/>
            <a:r>
              <a:rPr lang="en-US" dirty="0" smtClean="0"/>
              <a:t>Backing out does not close the app</a:t>
            </a:r>
          </a:p>
          <a:p>
            <a:r>
              <a:rPr lang="en-US" dirty="0" smtClean="0"/>
              <a:t>And, a new scenario for tablet</a:t>
            </a:r>
          </a:p>
          <a:p>
            <a:pPr lvl="1"/>
            <a:r>
              <a:rPr lang="en-US" dirty="0" smtClean="0"/>
              <a:t>In split screen, there is a [back stack] for each side of the screen</a:t>
            </a:r>
          </a:p>
          <a:p>
            <a:endParaRPr lang="en-US" dirty="0"/>
          </a:p>
        </p:txBody>
      </p:sp>
      <p:sp>
        <p:nvSpPr>
          <p:cNvPr id="4" name="Rectangle 3"/>
          <p:cNvSpPr/>
          <p:nvPr/>
        </p:nvSpPr>
        <p:spPr>
          <a:xfrm>
            <a:off x="437188" y="5485408"/>
            <a:ext cx="11485574" cy="791435"/>
          </a:xfrm>
          <a:prstGeom prst="rect">
            <a:avLst/>
          </a:prstGeom>
        </p:spPr>
        <p:txBody>
          <a:bodyPr wrap="square">
            <a:spAutoFit/>
          </a:bodyPr>
          <a:lstStyle/>
          <a:p>
            <a:pPr>
              <a:lnSpc>
                <a:spcPct val="150000"/>
              </a:lnSpc>
            </a:pPr>
            <a:r>
              <a:rPr lang="en-US" sz="1600" dirty="0" err="1">
                <a:solidFill>
                  <a:schemeClr val="accent3"/>
                </a:solidFill>
                <a:latin typeface="Consolas" panose="020B0609020204030204" pitchFamily="49" charset="0"/>
                <a:cs typeface="Consolas" panose="020B0609020204030204" pitchFamily="49" charset="0"/>
              </a:rPr>
              <a:t>Windows.UI.ViewManagement.ApplicationView.GetForCurrentView</a:t>
            </a:r>
            <a:r>
              <a:rPr lang="en-US" sz="1600" dirty="0">
                <a:solidFill>
                  <a:schemeClr val="accent3"/>
                </a:solidFill>
                <a:latin typeface="Consolas" panose="020B0609020204030204" pitchFamily="49" charset="0"/>
                <a:cs typeface="Consolas" panose="020B0609020204030204" pitchFamily="49" charset="0"/>
              </a:rPr>
              <a:t>().</a:t>
            </a:r>
            <a:r>
              <a:rPr lang="en-US" sz="1600" dirty="0" err="1">
                <a:solidFill>
                  <a:schemeClr val="accent3"/>
                </a:solidFill>
                <a:latin typeface="Consolas" panose="020B0609020204030204" pitchFamily="49" charset="0"/>
                <a:cs typeface="Consolas" panose="020B0609020204030204" pitchFamily="49" charset="0"/>
              </a:rPr>
              <a:t>IsShellChromeBackEnabled</a:t>
            </a:r>
            <a:r>
              <a:rPr lang="en-US" sz="1600" dirty="0">
                <a:solidFill>
                  <a:schemeClr val="accent3"/>
                </a:solidFill>
                <a:latin typeface="Consolas" panose="020B0609020204030204" pitchFamily="49" charset="0"/>
                <a:cs typeface="Consolas" panose="020B0609020204030204" pitchFamily="49" charset="0"/>
              </a:rPr>
              <a:t> = true;</a:t>
            </a:r>
          </a:p>
          <a:p>
            <a:pPr>
              <a:lnSpc>
                <a:spcPct val="150000"/>
              </a:lnSpc>
            </a:pPr>
            <a:r>
              <a:rPr lang="en-US" sz="1600" dirty="0" err="1">
                <a:solidFill>
                  <a:schemeClr val="accent3"/>
                </a:solidFill>
                <a:latin typeface="Consolas" panose="020B0609020204030204" pitchFamily="49" charset="0"/>
                <a:cs typeface="Consolas" panose="020B0609020204030204" pitchFamily="49" charset="0"/>
              </a:rPr>
              <a:t>Windows.UI.Core.SystemNavigationManager.GetForCurrentView</a:t>
            </a:r>
            <a:r>
              <a:rPr lang="en-US" sz="1600" dirty="0">
                <a:solidFill>
                  <a:schemeClr val="accent3"/>
                </a:solidFill>
                <a:latin typeface="Consolas" panose="020B0609020204030204" pitchFamily="49" charset="0"/>
                <a:cs typeface="Consolas" panose="020B0609020204030204" pitchFamily="49" charset="0"/>
              </a:rPr>
              <a:t>().</a:t>
            </a:r>
            <a:r>
              <a:rPr lang="en-US" sz="1600" dirty="0" err="1">
                <a:solidFill>
                  <a:schemeClr val="accent3"/>
                </a:solidFill>
                <a:latin typeface="Consolas" panose="020B0609020204030204" pitchFamily="49" charset="0"/>
                <a:cs typeface="Consolas" panose="020B0609020204030204" pitchFamily="49" charset="0"/>
              </a:rPr>
              <a:t>BackRequested</a:t>
            </a:r>
            <a:r>
              <a:rPr lang="en-US" sz="1600" dirty="0">
                <a:solidFill>
                  <a:schemeClr val="accent3"/>
                </a:solidFill>
                <a:latin typeface="Consolas" panose="020B0609020204030204" pitchFamily="49" charset="0"/>
                <a:cs typeface="Consolas" panose="020B0609020204030204" pitchFamily="49" charset="0"/>
              </a:rPr>
              <a:t> += </a:t>
            </a:r>
            <a:r>
              <a:rPr lang="en-US" sz="1600" dirty="0" err="1">
                <a:solidFill>
                  <a:schemeClr val="accent3"/>
                </a:solidFill>
                <a:latin typeface="Consolas" panose="020B0609020204030204" pitchFamily="49" charset="0"/>
                <a:cs typeface="Consolas" panose="020B0609020204030204" pitchFamily="49" charset="0"/>
              </a:rPr>
              <a:t>HandleBack</a:t>
            </a:r>
            <a:r>
              <a:rPr lang="en-US" sz="1600" dirty="0">
                <a:solidFill>
                  <a:schemeClr val="accent3"/>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449598559"/>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 support</a:t>
            </a:r>
            <a:endParaRPr lang="en-US" dirty="0"/>
          </a:p>
        </p:txBody>
      </p:sp>
      <p:sp>
        <p:nvSpPr>
          <p:cNvPr id="3" name="Content Placeholder 2"/>
          <p:cNvSpPr>
            <a:spLocks noGrp="1"/>
          </p:cNvSpPr>
          <p:nvPr>
            <p:ph type="body" sz="quarter" idx="10"/>
          </p:nvPr>
        </p:nvSpPr>
        <p:spPr/>
        <p:txBody>
          <a:bodyPr/>
          <a:lstStyle/>
          <a:p>
            <a:r>
              <a:rPr lang="en-US" dirty="0" smtClean="0"/>
              <a:t>Support gestures</a:t>
            </a:r>
          </a:p>
          <a:p>
            <a:pPr lvl="1"/>
            <a:r>
              <a:rPr lang="en-US" dirty="0" smtClean="0"/>
              <a:t>Windows + backspace</a:t>
            </a:r>
          </a:p>
          <a:p>
            <a:pPr lvl="1"/>
            <a:r>
              <a:rPr lang="en-US" dirty="0" smtClean="0"/>
              <a:t>Hardware back button</a:t>
            </a:r>
          </a:p>
          <a:p>
            <a:pPr lvl="1"/>
            <a:r>
              <a:rPr lang="en-US" dirty="0" smtClean="0"/>
              <a:t>Keyboard back button</a:t>
            </a:r>
          </a:p>
          <a:p>
            <a:pPr lvl="1"/>
            <a:r>
              <a:rPr lang="en-US" dirty="0" smtClean="0"/>
              <a:t>Mouse back button</a:t>
            </a:r>
          </a:p>
          <a:p>
            <a:pPr lvl="1"/>
            <a:r>
              <a:rPr lang="en-US" smtClean="0"/>
              <a:t>(Template 10)</a:t>
            </a:r>
            <a:endParaRPr lang="en-US" dirty="0" smtClean="0"/>
          </a:p>
          <a:p>
            <a:r>
              <a:rPr lang="en-US" dirty="0" smtClean="0"/>
              <a:t>Opt-in </a:t>
            </a:r>
            <a:r>
              <a:rPr lang="en-US" dirty="0" smtClean="0"/>
              <a:t>to back in Windowed mode</a:t>
            </a:r>
          </a:p>
          <a:p>
            <a:pPr lvl="1"/>
            <a:r>
              <a:rPr lang="en-US" dirty="0" smtClean="0"/>
              <a:t>Automatic in immersive</a:t>
            </a:r>
          </a:p>
          <a:p>
            <a:r>
              <a:rPr lang="en-US" dirty="0" smtClean="0"/>
              <a:t>Some guidance</a:t>
            </a:r>
          </a:p>
          <a:p>
            <a:pPr lvl="1"/>
            <a:r>
              <a:rPr lang="en-US" dirty="0" smtClean="0"/>
              <a:t>Don’t strand users</a:t>
            </a:r>
          </a:p>
          <a:p>
            <a:pPr lvl="1"/>
            <a:r>
              <a:rPr lang="en-US" dirty="0" smtClean="0"/>
              <a:t>Don’t hijack back</a:t>
            </a:r>
            <a:endParaRPr lang="en-US" dirty="0"/>
          </a:p>
        </p:txBody>
      </p:sp>
    </p:spTree>
    <p:extLst>
      <p:ext uri="{BB962C8B-B14F-4D97-AF65-F5344CB8AC3E}">
        <p14:creationId xmlns:p14="http://schemas.microsoft.com/office/powerpoint/2010/main" val="955584412"/>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a:t>Layout</a:t>
            </a:r>
          </a:p>
          <a:p>
            <a:r>
              <a:rPr lang="en-US" dirty="0"/>
              <a:t>Navigation</a:t>
            </a:r>
          </a:p>
          <a:p>
            <a:endParaRPr lang="en-US" dirty="0"/>
          </a:p>
        </p:txBody>
      </p:sp>
    </p:spTree>
    <p:extLst>
      <p:ext uri="{BB962C8B-B14F-4D97-AF65-F5344CB8AC3E}">
        <p14:creationId xmlns:p14="http://schemas.microsoft.com/office/powerpoint/2010/main" val="661654093"/>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150365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Layout</a:t>
            </a:r>
          </a:p>
          <a:p>
            <a:r>
              <a:rPr lang="en-US" dirty="0" smtClean="0"/>
              <a:t>Navigation</a:t>
            </a:r>
            <a:endParaRPr lang="en-US" dirty="0"/>
          </a:p>
        </p:txBody>
      </p:sp>
    </p:spTree>
    <p:extLst>
      <p:ext uri="{BB962C8B-B14F-4D97-AF65-F5344CB8AC3E}">
        <p14:creationId xmlns:p14="http://schemas.microsoft.com/office/powerpoint/2010/main" val="287431462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Layout</a:t>
            </a:r>
            <a:endParaRPr lang="en-US" dirty="0"/>
          </a:p>
        </p:txBody>
      </p:sp>
    </p:spTree>
    <p:extLst>
      <p:ext uri="{BB962C8B-B14F-4D97-AF65-F5344CB8AC3E}">
        <p14:creationId xmlns:p14="http://schemas.microsoft.com/office/powerpoint/2010/main" val="3156119011"/>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Minimum size</a:t>
            </a:r>
            <a:endParaRPr lang="en-US" dirty="0"/>
          </a:p>
        </p:txBody>
      </p:sp>
      <p:sp>
        <p:nvSpPr>
          <p:cNvPr id="3" name="Text Placeholder 2"/>
          <p:cNvSpPr>
            <a:spLocks noGrp="1"/>
          </p:cNvSpPr>
          <p:nvPr>
            <p:ph type="body" sz="quarter" idx="10"/>
          </p:nvPr>
        </p:nvSpPr>
        <p:spPr/>
        <p:txBody>
          <a:bodyPr/>
          <a:lstStyle/>
          <a:p>
            <a:endParaRPr lang="en-US" dirty="0" smtClean="0">
              <a:solidFill>
                <a:schemeClr val="bg2"/>
              </a:solidFill>
              <a:latin typeface="Consolas" panose="020B0609020204030204" pitchFamily="49" charset="0"/>
              <a:cs typeface="Consolas" panose="020B0609020204030204" pitchFamily="49" charset="0"/>
            </a:endParaRPr>
          </a:p>
          <a:p>
            <a:r>
              <a:rPr lang="en-US" dirty="0" err="1" smtClean="0">
                <a:solidFill>
                  <a:schemeClr val="bg2"/>
                </a:solidFill>
                <a:latin typeface="Consolas" panose="020B0609020204030204" pitchFamily="49" charset="0"/>
                <a:cs typeface="Consolas" panose="020B0609020204030204" pitchFamily="49" charset="0"/>
              </a:rPr>
              <a:t>ApplicationView</a:t>
            </a:r>
            <a:r>
              <a:rPr lang="en-US" dirty="0" smtClean="0">
                <a:solidFill>
                  <a:schemeClr val="bg2"/>
                </a:solidFill>
                <a:latin typeface="Consolas" panose="020B0609020204030204" pitchFamily="49" charset="0"/>
                <a:cs typeface="Consolas" panose="020B0609020204030204" pitchFamily="49" charset="0"/>
              </a:rPr>
              <a:t/>
            </a:r>
            <a:br>
              <a:rPr lang="en-US" dirty="0" smtClean="0">
                <a:solidFill>
                  <a:schemeClr val="bg2"/>
                </a:solidFill>
                <a:latin typeface="Consolas" panose="020B0609020204030204" pitchFamily="49" charset="0"/>
                <a:cs typeface="Consolas" panose="020B0609020204030204" pitchFamily="49" charset="0"/>
              </a:rPr>
            </a:br>
            <a:r>
              <a:rPr lang="en-US" dirty="0" smtClean="0">
                <a:solidFill>
                  <a:schemeClr val="bg2"/>
                </a:solidFill>
                <a:latin typeface="Consolas" panose="020B0609020204030204" pitchFamily="49" charset="0"/>
                <a:cs typeface="Consolas" panose="020B0609020204030204" pitchFamily="49" charset="0"/>
              </a:rPr>
              <a:t>.</a:t>
            </a:r>
            <a:r>
              <a:rPr lang="en-US" dirty="0" err="1" smtClean="0">
                <a:solidFill>
                  <a:schemeClr val="bg2"/>
                </a:solidFill>
                <a:latin typeface="Consolas" panose="020B0609020204030204" pitchFamily="49" charset="0"/>
                <a:cs typeface="Consolas" panose="020B0609020204030204" pitchFamily="49" charset="0"/>
              </a:rPr>
              <a:t>GetForCurrentView</a:t>
            </a:r>
            <a:r>
              <a:rPr lang="en-US" dirty="0" smtClean="0">
                <a:solidFill>
                  <a:schemeClr val="bg2"/>
                </a:solidFill>
                <a:latin typeface="Consolas" panose="020B0609020204030204" pitchFamily="49" charset="0"/>
                <a:cs typeface="Consolas" panose="020B0609020204030204" pitchFamily="49" charset="0"/>
              </a:rPr>
              <a:t>()</a:t>
            </a:r>
            <a:r>
              <a:rPr lang="en-US" dirty="0" smtClean="0">
                <a:latin typeface="Consolas" panose="020B0609020204030204" pitchFamily="49" charset="0"/>
                <a:cs typeface="Consolas" panose="020B0609020204030204" pitchFamily="49" charset="0"/>
              </a:rPr>
              <a:t/>
            </a:r>
            <a:br>
              <a:rPr lang="en-US" dirty="0" smtClean="0">
                <a:latin typeface="Consolas" panose="020B0609020204030204" pitchFamily="49" charset="0"/>
                <a:cs typeface="Consolas" panose="020B0609020204030204" pitchFamily="49" charset="0"/>
              </a:rPr>
            </a:br>
            <a:r>
              <a:rPr lang="en-US" dirty="0" err="1" smtClean="0">
                <a:latin typeface="Consolas" panose="020B0609020204030204" pitchFamily="49" charset="0"/>
                <a:cs typeface="Consolas" panose="020B0609020204030204" pitchFamily="49" charset="0"/>
              </a:rPr>
              <a:t>TryResizeView</a:t>
            </a:r>
            <a:r>
              <a:rPr lang="en-US" dirty="0" smtClean="0">
                <a:latin typeface="Consolas" panose="020B0609020204030204" pitchFamily="49" charset="0"/>
                <a:cs typeface="Consolas" panose="020B0609020204030204" pitchFamily="49" charset="0"/>
              </a:rPr>
              <a:t>(new size(width, height)))</a:t>
            </a:r>
          </a:p>
          <a:p>
            <a:r>
              <a:rPr lang="en-US" dirty="0">
                <a:cs typeface="Consolas" panose="020B0609020204030204" pitchFamily="49" charset="0"/>
              </a:rPr>
              <a:t>Check return </a:t>
            </a:r>
            <a:r>
              <a:rPr lang="en-US" dirty="0" smtClean="0">
                <a:cs typeface="Consolas" panose="020B0609020204030204" pitchFamily="49" charset="0"/>
              </a:rPr>
              <a:t>value (Boolean)</a:t>
            </a:r>
            <a:endParaRPr lang="en-US" dirty="0" smtClean="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89616882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Resize</a:t>
            </a:r>
            <a:endParaRPr lang="en-US" dirty="0"/>
          </a:p>
        </p:txBody>
      </p:sp>
      <p:sp>
        <p:nvSpPr>
          <p:cNvPr id="4" name="Text Placeholder 3"/>
          <p:cNvSpPr>
            <a:spLocks noGrp="1"/>
          </p:cNvSpPr>
          <p:nvPr>
            <p:ph type="body" sz="quarter" idx="10"/>
          </p:nvPr>
        </p:nvSpPr>
        <p:spPr>
          <a:xfrm>
            <a:off x="257174" y="1204913"/>
            <a:ext cx="13916026" cy="5653087"/>
          </a:xfrm>
        </p:spPr>
        <p:txBody>
          <a:bodyPr/>
          <a:lstStyle/>
          <a:p>
            <a:endParaRPr lang="en-US" dirty="0">
              <a:solidFill>
                <a:schemeClr val="bg2"/>
              </a:solidFill>
              <a:latin typeface="Consolas" panose="020B0609020204030204" pitchFamily="49" charset="0"/>
              <a:cs typeface="Consolas" panose="020B0609020204030204" pitchFamily="49" charset="0"/>
            </a:endParaRPr>
          </a:p>
          <a:p>
            <a:r>
              <a:rPr lang="en-US" dirty="0" err="1">
                <a:solidFill>
                  <a:schemeClr val="bg2"/>
                </a:solidFill>
                <a:latin typeface="Consolas" panose="020B0609020204030204" pitchFamily="49" charset="0"/>
                <a:cs typeface="Consolas" panose="020B0609020204030204" pitchFamily="49" charset="0"/>
              </a:rPr>
              <a:t>ApplicationView</a:t>
            </a:r>
            <a:r>
              <a:rPr lang="en-US" dirty="0">
                <a:solidFill>
                  <a:schemeClr val="bg2"/>
                </a:solidFill>
                <a:latin typeface="Consolas" panose="020B0609020204030204" pitchFamily="49" charset="0"/>
                <a:cs typeface="Consolas" panose="020B0609020204030204" pitchFamily="49" charset="0"/>
              </a:rPr>
              <a:t/>
            </a:r>
            <a:br>
              <a:rPr lang="en-US" dirty="0">
                <a:solidFill>
                  <a:schemeClr val="bg2"/>
                </a:solidFill>
                <a:latin typeface="Consolas" panose="020B0609020204030204" pitchFamily="49" charset="0"/>
                <a:cs typeface="Consolas" panose="020B0609020204030204" pitchFamily="49" charset="0"/>
              </a:rPr>
            </a:br>
            <a:r>
              <a:rPr lang="en-US" dirty="0">
                <a:solidFill>
                  <a:schemeClr val="bg2"/>
                </a:solidFill>
                <a:latin typeface="Consolas" panose="020B0609020204030204" pitchFamily="49" charset="0"/>
                <a:cs typeface="Consolas" panose="020B0609020204030204" pitchFamily="49" charset="0"/>
              </a:rPr>
              <a:t>.</a:t>
            </a:r>
            <a:r>
              <a:rPr lang="en-US" dirty="0" err="1">
                <a:solidFill>
                  <a:schemeClr val="bg2"/>
                </a:solidFill>
                <a:latin typeface="Consolas" panose="020B0609020204030204" pitchFamily="49" charset="0"/>
                <a:cs typeface="Consolas" panose="020B0609020204030204" pitchFamily="49" charset="0"/>
              </a:rPr>
              <a:t>GetForCurrentView</a:t>
            </a:r>
            <a:r>
              <a:rPr lang="en-US" dirty="0">
                <a:solidFill>
                  <a:schemeClr val="bg2"/>
                </a:solidFill>
                <a:latin typeface="Consolas" panose="020B0609020204030204" pitchFamily="49" charset="0"/>
                <a:cs typeface="Consolas" panose="020B0609020204030204" pitchFamily="49" charset="0"/>
              </a:rPr>
              <a:t>()</a:t>
            </a:r>
            <a:r>
              <a:rPr lang="en-US" dirty="0">
                <a:latin typeface="Consolas" panose="020B0609020204030204" pitchFamily="49" charset="0"/>
                <a:cs typeface="Consolas" panose="020B0609020204030204" pitchFamily="49" charset="0"/>
              </a:rPr>
              <a:t/>
            </a:r>
            <a:br>
              <a:rPr lang="en-US" dirty="0">
                <a:latin typeface="Consolas" panose="020B0609020204030204" pitchFamily="49" charset="0"/>
                <a:cs typeface="Consolas" panose="020B0609020204030204" pitchFamily="49" charset="0"/>
              </a:rPr>
            </a:br>
            <a:r>
              <a:rPr lang="en-US" dirty="0" err="1" smtClean="0">
                <a:latin typeface="Consolas" panose="020B0609020204030204" pitchFamily="49" charset="0"/>
                <a:cs typeface="Consolas" panose="020B0609020204030204" pitchFamily="49" charset="0"/>
              </a:rPr>
              <a:t>SetPreferredMinSize</a:t>
            </a:r>
            <a:r>
              <a:rPr lang="en-US" dirty="0" smtClean="0">
                <a:latin typeface="Consolas" panose="020B0609020204030204" pitchFamily="49" charset="0"/>
                <a:cs typeface="Consolas" panose="020B0609020204030204" pitchFamily="49" charset="0"/>
              </a:rPr>
              <a:t>(new </a:t>
            </a:r>
            <a:r>
              <a:rPr lang="en-US" dirty="0">
                <a:latin typeface="Consolas" panose="020B0609020204030204" pitchFamily="49" charset="0"/>
                <a:cs typeface="Consolas" panose="020B0609020204030204" pitchFamily="49" charset="0"/>
              </a:rPr>
              <a:t>size(width, height</a:t>
            </a:r>
            <a:r>
              <a:rPr lang="en-US" dirty="0" smtClean="0">
                <a:latin typeface="Consolas" panose="020B0609020204030204" pitchFamily="49" charset="0"/>
                <a:cs typeface="Consolas" panose="020B0609020204030204" pitchFamily="49" charset="0"/>
              </a:rPr>
              <a:t>)))</a:t>
            </a:r>
          </a:p>
          <a:p>
            <a:r>
              <a:rPr lang="en-US" dirty="0" smtClean="0">
                <a:cs typeface="Consolas" panose="020B0609020204030204" pitchFamily="49" charset="0"/>
              </a:rPr>
              <a:t>Check return value (ENUM)</a:t>
            </a:r>
            <a:endParaRPr lang="en-US" dirty="0">
              <a:cs typeface="Consolas" panose="020B0609020204030204" pitchFamily="49" charset="0"/>
            </a:endParaRPr>
          </a:p>
        </p:txBody>
      </p:sp>
    </p:spTree>
    <p:extLst>
      <p:ext uri="{BB962C8B-B14F-4D97-AF65-F5344CB8AC3E}">
        <p14:creationId xmlns:p14="http://schemas.microsoft.com/office/powerpoint/2010/main" val="57824252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immersive mode</a:t>
            </a:r>
            <a:br>
              <a:rPr lang="en-US" dirty="0"/>
            </a:br>
            <a:endParaRPr lang="en-US" dirty="0"/>
          </a:p>
        </p:txBody>
      </p:sp>
      <p:sp>
        <p:nvSpPr>
          <p:cNvPr id="3" name="Text Placeholder 2"/>
          <p:cNvSpPr>
            <a:spLocks noGrp="1"/>
          </p:cNvSpPr>
          <p:nvPr>
            <p:ph type="body" sz="quarter" idx="10"/>
          </p:nvPr>
        </p:nvSpPr>
        <p:spPr/>
        <p:txBody>
          <a:bodyPr/>
          <a:lstStyle/>
          <a:p>
            <a:r>
              <a:rPr lang="en-US" dirty="0" smtClean="0"/>
              <a:t>Non-resizable, mobile SKU</a:t>
            </a:r>
          </a:p>
          <a:p>
            <a:r>
              <a:rPr lang="en-US" dirty="0" smtClean="0"/>
              <a:t>Limited sizing options</a:t>
            </a:r>
          </a:p>
          <a:p>
            <a:r>
              <a:rPr lang="en-US" dirty="0" smtClean="0"/>
              <a:t>Full screen mode</a:t>
            </a:r>
          </a:p>
          <a:p>
            <a:pPr lvl="1"/>
            <a:r>
              <a:rPr lang="en-US" dirty="0" smtClean="0"/>
              <a:t>Developer can now request Full Screen</a:t>
            </a:r>
          </a:p>
          <a:p>
            <a:pPr lvl="1"/>
            <a:r>
              <a:rPr lang="en-US" dirty="0" smtClean="0"/>
              <a:t>Developer can now test Full Screen</a:t>
            </a:r>
          </a:p>
          <a:p>
            <a:pPr lvl="1"/>
            <a:endParaRPr lang="en-US" dirty="0"/>
          </a:p>
        </p:txBody>
      </p:sp>
    </p:spTree>
    <p:extLst>
      <p:ext uri="{BB962C8B-B14F-4D97-AF65-F5344CB8AC3E}">
        <p14:creationId xmlns:p14="http://schemas.microsoft.com/office/powerpoint/2010/main" val="15504471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Windowing</a:t>
            </a:r>
            <a:endParaRPr lang="en-US" dirty="0"/>
          </a:p>
        </p:txBody>
      </p:sp>
      <p:sp>
        <p:nvSpPr>
          <p:cNvPr id="4" name="Text Placeholder 3"/>
          <p:cNvSpPr>
            <a:spLocks noGrp="1"/>
          </p:cNvSpPr>
          <p:nvPr>
            <p:ph type="body" sz="quarter" idx="10"/>
          </p:nvPr>
        </p:nvSpPr>
        <p:spPr/>
        <p:txBody>
          <a:bodyPr/>
          <a:lstStyle/>
          <a:p>
            <a:r>
              <a:rPr lang="en-US" b="0" dirty="0" err="1" smtClean="0">
                <a:solidFill>
                  <a:schemeClr val="bg2"/>
                </a:solidFill>
                <a:latin typeface="Consolas" panose="020B0609020204030204" pitchFamily="49" charset="0"/>
                <a:cs typeface="Consolas" panose="020B0609020204030204" pitchFamily="49" charset="0"/>
              </a:rPr>
              <a:t>Windows.ApplicationModel.Core</a:t>
            </a:r>
            <a:r>
              <a:rPr lang="en-US" dirty="0" smtClean="0">
                <a:latin typeface="Consolas" panose="020B0609020204030204" pitchFamily="49" charset="0"/>
                <a:cs typeface="Consolas" panose="020B0609020204030204" pitchFamily="49" charset="0"/>
              </a:rPr>
              <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a:t>
            </a:r>
            <a:r>
              <a:rPr lang="en-US" dirty="0" err="1" smtClean="0">
                <a:latin typeface="Consolas" panose="020B0609020204030204" pitchFamily="49" charset="0"/>
                <a:cs typeface="Consolas" panose="020B0609020204030204" pitchFamily="49" charset="0"/>
              </a:rPr>
              <a:t>CoreApplication.CreateNewView</a:t>
            </a:r>
            <a:r>
              <a:rPr lang="en-US" dirty="0" smtClean="0">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a:p>
            <a:r>
              <a:rPr lang="en-US" b="0" dirty="0" err="1" smtClean="0">
                <a:solidFill>
                  <a:schemeClr val="bg2"/>
                </a:solidFill>
                <a:latin typeface="Consolas" panose="020B0609020204030204" pitchFamily="49" charset="0"/>
                <a:cs typeface="Consolas" panose="020B0609020204030204" pitchFamily="49" charset="0"/>
              </a:rPr>
              <a:t>Windows.UI.ViewManagement</a:t>
            </a:r>
            <a:r>
              <a:rPr lang="en-US" dirty="0">
                <a:latin typeface="Consolas" panose="020B0609020204030204" pitchFamily="49" charset="0"/>
                <a:cs typeface="Consolas" panose="020B0609020204030204" pitchFamily="49" charset="0"/>
              </a:rPr>
              <a:t/>
            </a:r>
            <a:br>
              <a:rPr lang="en-US" dirty="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a:t>
            </a:r>
            <a:r>
              <a:rPr lang="en-US" dirty="0" err="1" smtClean="0">
                <a:latin typeface="Consolas" panose="020B0609020204030204" pitchFamily="49" charset="0"/>
                <a:cs typeface="Consolas" panose="020B0609020204030204" pitchFamily="49" charset="0"/>
              </a:rPr>
              <a:t>ApplicationViewSwitcher.SwitchAsync</a:t>
            </a:r>
            <a:r>
              <a:rPr lang="en-US" dirty="0" smtClean="0">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a:p>
            <a:r>
              <a:rPr lang="en-US" b="0" dirty="0" err="1" smtClean="0">
                <a:solidFill>
                  <a:schemeClr val="bg2"/>
                </a:solidFill>
                <a:latin typeface="Consolas" panose="020B0609020204030204" pitchFamily="49" charset="0"/>
                <a:cs typeface="Consolas" panose="020B0609020204030204" pitchFamily="49" charset="0"/>
              </a:rPr>
              <a:t>Windows.UI.ViewManagement</a:t>
            </a:r>
            <a:r>
              <a:rPr lang="en-US" b="0" dirty="0">
                <a:solidFill>
                  <a:schemeClr val="bg2"/>
                </a:solidFill>
                <a:latin typeface="Consolas" panose="020B0609020204030204" pitchFamily="49" charset="0"/>
                <a:cs typeface="Consolas" panose="020B0609020204030204" pitchFamily="49" charset="0"/>
              </a:rPr>
              <a:t/>
            </a:r>
            <a:br>
              <a:rPr lang="en-US" b="0" dirty="0">
                <a:solidFill>
                  <a:schemeClr val="bg2"/>
                </a:solidFill>
                <a:latin typeface="Consolas" panose="020B0609020204030204" pitchFamily="49" charset="0"/>
                <a:cs typeface="Consolas" panose="020B0609020204030204" pitchFamily="49" charset="0"/>
              </a:rPr>
            </a:br>
            <a:r>
              <a:rPr lang="en-US" b="0" dirty="0" smtClean="0">
                <a:solidFill>
                  <a:schemeClr val="bg2"/>
                </a:solidFill>
                <a:latin typeface="Consolas" panose="020B0609020204030204" pitchFamily="49" charset="0"/>
                <a:cs typeface="Consolas" panose="020B0609020204030204" pitchFamily="49" charset="0"/>
              </a:rPr>
              <a:t>.</a:t>
            </a:r>
            <a:r>
              <a:rPr lang="en-US" b="0" dirty="0" err="1" smtClean="0">
                <a:solidFill>
                  <a:schemeClr val="bg2"/>
                </a:solidFill>
                <a:latin typeface="Consolas" panose="020B0609020204030204" pitchFamily="49" charset="0"/>
                <a:cs typeface="Consolas" panose="020B0609020204030204" pitchFamily="49" charset="0"/>
              </a:rPr>
              <a:t>ApplicationViewSwitcher</a:t>
            </a:r>
            <a:r>
              <a:rPr lang="en-US" dirty="0" smtClean="0">
                <a:latin typeface="Consolas" panose="020B0609020204030204" pitchFamily="49" charset="0"/>
                <a:cs typeface="Consolas" panose="020B0609020204030204" pitchFamily="49" charset="0"/>
              </a:rPr>
              <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a:t>
            </a:r>
            <a:r>
              <a:rPr lang="en-US" dirty="0" err="1" smtClean="0">
                <a:latin typeface="Consolas" panose="020B0609020204030204" pitchFamily="49" charset="0"/>
                <a:cs typeface="Consolas" panose="020B0609020204030204" pitchFamily="49" charset="0"/>
              </a:rPr>
              <a:t>TryShowAsStandaloneAsync</a:t>
            </a:r>
            <a:r>
              <a:rPr lang="en-US" dirty="0" smtClean="0">
                <a:latin typeface="Consolas" panose="020B0609020204030204" pitchFamily="49" charset="0"/>
                <a:cs typeface="Consolas" panose="020B0609020204030204" pitchFamily="49" charset="0"/>
              </a:rPr>
              <a:t>()</a:t>
            </a:r>
          </a:p>
          <a:p>
            <a:pPr lvl="1"/>
            <a:r>
              <a:rPr lang="en-US" dirty="0" smtClean="0">
                <a:latin typeface="Consolas" panose="020B0609020204030204" pitchFamily="49" charset="0"/>
                <a:cs typeface="Consolas" panose="020B0609020204030204" pitchFamily="49" charset="0"/>
              </a:rPr>
              <a:t>Available across all of Windows 10</a:t>
            </a:r>
          </a:p>
          <a:p>
            <a:pPr lvl="1"/>
            <a:r>
              <a:rPr lang="en-US" dirty="0" smtClean="0">
                <a:latin typeface="Consolas" panose="020B0609020204030204" pitchFamily="49" charset="0"/>
                <a:cs typeface="Consolas" panose="020B0609020204030204" pitchFamily="49" charset="0"/>
              </a:rPr>
              <a:t>New view must call </a:t>
            </a:r>
            <a:r>
              <a:rPr lang="en-US" dirty="0" err="1" smtClean="0">
                <a:latin typeface="Consolas" panose="020B0609020204030204" pitchFamily="49" charset="0"/>
                <a:cs typeface="Consolas" panose="020B0609020204030204" pitchFamily="49" charset="0"/>
              </a:rPr>
              <a:t>Window.Activate</a:t>
            </a:r>
            <a:r>
              <a:rPr lang="en-US" dirty="0" smtClean="0">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a:p>
            <a:endParaRPr lang="en-US"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33211684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Multi-view on launch</a:t>
            </a:r>
            <a:endParaRPr lang="en-US" dirty="0"/>
          </a:p>
        </p:txBody>
      </p:sp>
      <p:sp>
        <p:nvSpPr>
          <p:cNvPr id="5" name="Text Placeholder 4"/>
          <p:cNvSpPr>
            <a:spLocks noGrp="1"/>
          </p:cNvSpPr>
          <p:nvPr>
            <p:ph type="body" sz="quarter" idx="10"/>
          </p:nvPr>
        </p:nvSpPr>
        <p:spPr/>
        <p:txBody>
          <a:bodyPr/>
          <a:lstStyle/>
          <a:p>
            <a:r>
              <a:rPr lang="en-US" b="0" dirty="0" err="1">
                <a:solidFill>
                  <a:schemeClr val="bg2"/>
                </a:solidFill>
                <a:latin typeface="Consolas" panose="020B0609020204030204" pitchFamily="49" charset="0"/>
                <a:cs typeface="Consolas" panose="020B0609020204030204" pitchFamily="49" charset="0"/>
              </a:rPr>
              <a:t>Windows.UI.ViewManagement</a:t>
            </a:r>
            <a:r>
              <a:rPr lang="en-US" dirty="0">
                <a:latin typeface="Consolas" panose="020B0609020204030204" pitchFamily="49" charset="0"/>
                <a:cs typeface="Consolas" panose="020B0609020204030204" pitchFamily="49" charset="0"/>
              </a:rPr>
              <a:t/>
            </a:r>
            <a:br>
              <a:rPr lang="en-US" dirty="0">
                <a:latin typeface="Consolas" panose="020B0609020204030204" pitchFamily="49" charset="0"/>
                <a:cs typeface="Consolas" panose="020B0609020204030204" pitchFamily="49" charset="0"/>
              </a:rPr>
            </a:br>
            <a:r>
              <a:rPr lang="en-US" b="0" dirty="0">
                <a:solidFill>
                  <a:schemeClr val="bg2"/>
                </a:solidFill>
                <a:latin typeface="Consolas" panose="020B0609020204030204" pitchFamily="49" charset="0"/>
                <a:cs typeface="Consolas" panose="020B0609020204030204" pitchFamily="49" charset="0"/>
              </a:rPr>
              <a:t>.</a:t>
            </a:r>
            <a:r>
              <a:rPr lang="en-US" b="0" dirty="0" err="1" smtClean="0">
                <a:solidFill>
                  <a:schemeClr val="bg2"/>
                </a:solidFill>
                <a:latin typeface="Consolas" panose="020B0609020204030204" pitchFamily="49" charset="0"/>
                <a:cs typeface="Consolas" panose="020B0609020204030204" pitchFamily="49" charset="0"/>
              </a:rPr>
              <a:t>ApplicationViewSwitcher</a:t>
            </a:r>
            <a:r>
              <a:rPr lang="en-US" dirty="0" smtClean="0">
                <a:latin typeface="Consolas" panose="020B0609020204030204" pitchFamily="49" charset="0"/>
                <a:cs typeface="Consolas" panose="020B0609020204030204" pitchFamily="49" charset="0"/>
              </a:rPr>
              <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a:t>
            </a:r>
            <a:r>
              <a:rPr lang="en-US" dirty="0" err="1" smtClean="0">
                <a:latin typeface="Consolas" panose="020B0609020204030204" pitchFamily="49" charset="0"/>
                <a:cs typeface="Consolas" panose="020B0609020204030204" pitchFamily="49" charset="0"/>
              </a:rPr>
              <a:t>DisableSystemViewActivationPolicy</a:t>
            </a:r>
            <a:r>
              <a:rPr lang="en-US" dirty="0" smtClean="0">
                <a:latin typeface="Consolas" panose="020B0609020204030204" pitchFamily="49" charset="0"/>
                <a:cs typeface="Consolas" panose="020B0609020204030204" pitchFamily="49" charset="0"/>
              </a:rPr>
              <a:t>()</a:t>
            </a:r>
          </a:p>
          <a:p>
            <a:pPr lvl="1"/>
            <a:r>
              <a:rPr lang="en-US" dirty="0"/>
              <a:t>Opt-in to the activation policy</a:t>
            </a:r>
            <a:endParaRPr lang="en-US" b="0" dirty="0" smtClean="0">
              <a:solidFill>
                <a:schemeClr val="bg2"/>
              </a:solidFill>
              <a:latin typeface="Consolas" panose="020B0609020204030204" pitchFamily="49" charset="0"/>
              <a:cs typeface="Consolas" panose="020B0609020204030204" pitchFamily="49" charset="0"/>
            </a:endParaRPr>
          </a:p>
          <a:p>
            <a:r>
              <a:rPr lang="en-US" b="0" dirty="0" err="1" smtClean="0">
                <a:solidFill>
                  <a:schemeClr val="bg2"/>
                </a:solidFill>
                <a:latin typeface="Consolas" panose="020B0609020204030204" pitchFamily="49" charset="0"/>
                <a:cs typeface="Consolas" panose="020B0609020204030204" pitchFamily="49" charset="0"/>
              </a:rPr>
              <a:t>ApplicationViewSwitcher</a:t>
            </a:r>
            <a:r>
              <a:rPr lang="en-US" b="0" dirty="0"/>
              <a:t/>
            </a:r>
            <a:br>
              <a:rPr lang="en-US" b="0" dirty="0"/>
            </a:br>
            <a:r>
              <a:rPr lang="en-US" dirty="0" smtClean="0"/>
              <a:t>.</a:t>
            </a:r>
            <a:r>
              <a:rPr lang="en-US" dirty="0" err="1" smtClean="0">
                <a:latin typeface="Consolas" panose="020B0609020204030204" pitchFamily="49" charset="0"/>
                <a:cs typeface="Consolas" panose="020B0609020204030204" pitchFamily="49" charset="0"/>
              </a:rPr>
              <a:t>DisableShowingMainViewOnActivation</a:t>
            </a:r>
            <a:r>
              <a:rPr lang="en-US" dirty="0" smtClean="0">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a:p>
            <a:pPr lvl="1"/>
            <a:r>
              <a:rPr lang="en-US" dirty="0" smtClean="0"/>
              <a:t>Prevent flicker on launch</a:t>
            </a:r>
          </a:p>
          <a:p>
            <a:pPr lvl="1"/>
            <a:endParaRPr lang="en-US" dirty="0"/>
          </a:p>
        </p:txBody>
      </p:sp>
    </p:spTree>
    <p:extLst>
      <p:ext uri="{BB962C8B-B14F-4D97-AF65-F5344CB8AC3E}">
        <p14:creationId xmlns:p14="http://schemas.microsoft.com/office/powerpoint/2010/main" val="209740988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Navigation</a:t>
            </a:r>
            <a:endParaRPr lang="en-US" dirty="0"/>
          </a:p>
        </p:txBody>
      </p:sp>
    </p:spTree>
    <p:extLst>
      <p:ext uri="{BB962C8B-B14F-4D97-AF65-F5344CB8AC3E}">
        <p14:creationId xmlns:p14="http://schemas.microsoft.com/office/powerpoint/2010/main" val="382366585"/>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PPT%20Theme</Template>
  <TotalTime>53</TotalTime>
  <Words>259</Words>
  <Application>Microsoft Office PowerPoint</Application>
  <PresentationFormat>Widescreen</PresentationFormat>
  <Paragraphs>80</Paragraphs>
  <Slides>18</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Consolas</vt:lpstr>
      <vt:lpstr>Segoe UI</vt:lpstr>
      <vt:lpstr>Segoe UI Light</vt:lpstr>
      <vt:lpstr>PPT%20Theme</vt:lpstr>
      <vt:lpstr>Navigation</vt:lpstr>
      <vt:lpstr>PowerPoint Presentation</vt:lpstr>
      <vt:lpstr>Layout</vt:lpstr>
      <vt:lpstr>Minimum size</vt:lpstr>
      <vt:lpstr>Resize</vt:lpstr>
      <vt:lpstr>Understanding immersive mode </vt:lpstr>
      <vt:lpstr>Windowing</vt:lpstr>
      <vt:lpstr>Multi-view on launch</vt:lpstr>
      <vt:lpstr>Navigation</vt:lpstr>
      <vt:lpstr>Frame.Navigate</vt:lpstr>
      <vt:lpstr>Navigation parameters</vt:lpstr>
      <vt:lpstr>Navigation parameters</vt:lpstr>
      <vt:lpstr>PowerPoint Presentation</vt:lpstr>
      <vt:lpstr>Opt-in, shell-drawn back button</vt:lpstr>
      <vt:lpstr>Back button</vt:lpstr>
      <vt:lpstr>Back support</vt:lpstr>
      <vt:lpstr>PowerPoint Presentation</vt:lpstr>
      <vt:lpstr>PowerPoint Presentation</vt:lpstr>
    </vt:vector>
  </TitlesOfParts>
  <Company>Jerry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Jerry Nixon</dc:creator>
  <cp:lastModifiedBy>Jerry</cp:lastModifiedBy>
  <cp:revision>11</cp:revision>
  <dcterms:created xsi:type="dcterms:W3CDTF">2015-05-07T19:17:11Z</dcterms:created>
  <dcterms:modified xsi:type="dcterms:W3CDTF">2015-05-14T17:33:57Z</dcterms:modified>
</cp:coreProperties>
</file>

<file path=docProps/thumbnail.jpeg>
</file>